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89" r:id="rId6"/>
    <p:sldId id="268" r:id="rId7"/>
    <p:sldId id="336" r:id="rId8"/>
    <p:sldId id="337" r:id="rId9"/>
    <p:sldId id="338" r:id="rId10"/>
    <p:sldId id="339" r:id="rId11"/>
    <p:sldId id="341" r:id="rId12"/>
    <p:sldId id="290" r:id="rId13"/>
    <p:sldId id="271" r:id="rId1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R" lastIdx="33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292E"/>
    <a:srgbClr val="E0E0E0"/>
    <a:srgbClr val="2764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a\Desktop\Prezentace%202021\Box_rozvoln&#283;n&#237;%20fisk&#225;ln&#237;ch%20pravidel,%20struktur&#225;ln&#237;%20saldo%20a%20dluh_po%20Makropredikci_27_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a\Desktop\Prezentace%202021\Box_rozvoln&#283;n&#237;%20fisk&#225;ln&#237;ch%20pravidel,%20struktur&#225;ln&#237;%20saldo%20a%20dluh_po%20Makropredikci_27_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va\Desktop\Prezentace%202021\Podklady%20NK&#218;_30_1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a\AppData\Local\Microsoft\Windows\INetCache\Content.Outlook\8J8U5AT1\ZPR&#193;VA%20O%20PLN&#282;N&#205;%20PRAVIDEL%20ZA%20ROK%20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a\AppData\Local\Microsoft\Windows\INetCache\Content.Outlook\8J8U5AT1\ZPR&#193;VA%20O%20PLN&#282;N&#205;%20PRAVIDEL%20ZA%20ROK%2020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1527934008249E-2"/>
          <c:y val="0.10962884452466778"/>
          <c:w val="0.92103768278965126"/>
          <c:h val="0.59096573990603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'Strukturální salda'!$C$3</c:f>
              <c:strCache>
                <c:ptCount val="1"/>
                <c:pt idx="0">
                  <c:v>Strukturální saldo v % HDP, první rozvolnění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'Strukturální salda'!$B$4:$B$15</c:f>
              <c:numCache>
                <c:formatCode>General</c:formatCode>
                <c:ptCount val="12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  <c:pt idx="7">
                  <c:v>2028</c:v>
                </c:pt>
                <c:pt idx="8">
                  <c:v>2029</c:v>
                </c:pt>
                <c:pt idx="9">
                  <c:v>2030</c:v>
                </c:pt>
                <c:pt idx="10">
                  <c:v>2031</c:v>
                </c:pt>
                <c:pt idx="11">
                  <c:v>2032</c:v>
                </c:pt>
              </c:numCache>
            </c:numRef>
          </c:cat>
          <c:val>
            <c:numRef>
              <c:f>'Strukturální salda'!$C$4:$C$15</c:f>
              <c:numCache>
                <c:formatCode>General</c:formatCode>
                <c:ptCount val="12"/>
                <c:pt idx="0">
                  <c:v>-4</c:v>
                </c:pt>
                <c:pt idx="1">
                  <c:v>-3.5</c:v>
                </c:pt>
                <c:pt idx="2">
                  <c:v>-3</c:v>
                </c:pt>
                <c:pt idx="3">
                  <c:v>-2.5</c:v>
                </c:pt>
                <c:pt idx="4">
                  <c:v>-2</c:v>
                </c:pt>
                <c:pt idx="5">
                  <c:v>-1.5</c:v>
                </c:pt>
                <c:pt idx="6">
                  <c:v>-1</c:v>
                </c:pt>
                <c:pt idx="7">
                  <c:v>-1</c:v>
                </c:pt>
                <c:pt idx="8">
                  <c:v>-1</c:v>
                </c:pt>
                <c:pt idx="9">
                  <c:v>-1</c:v>
                </c:pt>
                <c:pt idx="10">
                  <c:v>-1</c:v>
                </c:pt>
                <c:pt idx="11">
                  <c:v>-1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CB-4DFC-A162-DDBF9E52BD47}"/>
            </c:ext>
          </c:extLst>
        </c:ser>
        <c:ser>
          <c:idx val="1"/>
          <c:order val="1"/>
          <c:tx>
            <c:strRef>
              <c:f>'Strukturální salda'!$D$3</c:f>
              <c:strCache>
                <c:ptCount val="1"/>
                <c:pt idx="0">
                  <c:v>Strukturální saldo v % HDP, druhé rozvolnění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numRef>
              <c:f>'Strukturální salda'!$B$4:$B$15</c:f>
              <c:numCache>
                <c:formatCode>General</c:formatCode>
                <c:ptCount val="12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  <c:pt idx="7">
                  <c:v>2028</c:v>
                </c:pt>
                <c:pt idx="8">
                  <c:v>2029</c:v>
                </c:pt>
                <c:pt idx="9">
                  <c:v>2030</c:v>
                </c:pt>
                <c:pt idx="10">
                  <c:v>2031</c:v>
                </c:pt>
                <c:pt idx="11">
                  <c:v>2032</c:v>
                </c:pt>
              </c:numCache>
            </c:numRef>
          </c:cat>
          <c:val>
            <c:numRef>
              <c:f>'Strukturální salda'!$D$4:$D$15</c:f>
              <c:numCache>
                <c:formatCode>General</c:formatCode>
                <c:ptCount val="12"/>
                <c:pt idx="0">
                  <c:v>-5.9</c:v>
                </c:pt>
                <c:pt idx="1">
                  <c:v>-5.4</c:v>
                </c:pt>
                <c:pt idx="2">
                  <c:v>-4.9000000000000004</c:v>
                </c:pt>
                <c:pt idx="3">
                  <c:v>-4.4000000000000004</c:v>
                </c:pt>
                <c:pt idx="4">
                  <c:v>-3.9</c:v>
                </c:pt>
                <c:pt idx="5">
                  <c:v>-3.4</c:v>
                </c:pt>
                <c:pt idx="6">
                  <c:v>-2.9</c:v>
                </c:pt>
                <c:pt idx="7">
                  <c:v>-2.4</c:v>
                </c:pt>
                <c:pt idx="8">
                  <c:v>-1.9</c:v>
                </c:pt>
                <c:pt idx="9">
                  <c:v>-1.4</c:v>
                </c:pt>
                <c:pt idx="10">
                  <c:v>-1</c:v>
                </c:pt>
                <c:pt idx="11">
                  <c:v>-1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CB-4DFC-A162-DDBF9E52BD47}"/>
            </c:ext>
          </c:extLst>
        </c:ser>
        <c:ser>
          <c:idx val="2"/>
          <c:order val="2"/>
          <c:tx>
            <c:strRef>
              <c:f>'Strukturální salda'!$E$3</c:f>
              <c:strCache>
                <c:ptCount val="1"/>
                <c:pt idx="0">
                  <c:v>Strukturální saldo v % HDP, Konvergenční program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'Strukturální salda'!$B$4:$B$15</c:f>
              <c:numCache>
                <c:formatCode>General</c:formatCode>
                <c:ptCount val="12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  <c:pt idx="7">
                  <c:v>2028</c:v>
                </c:pt>
                <c:pt idx="8">
                  <c:v>2029</c:v>
                </c:pt>
                <c:pt idx="9">
                  <c:v>2030</c:v>
                </c:pt>
                <c:pt idx="10">
                  <c:v>2031</c:v>
                </c:pt>
                <c:pt idx="11">
                  <c:v>2032</c:v>
                </c:pt>
              </c:numCache>
            </c:numRef>
          </c:cat>
          <c:val>
            <c:numRef>
              <c:f>'Strukturální salda'!$E$4:$E$15</c:f>
              <c:numCache>
                <c:formatCode>General</c:formatCode>
                <c:ptCount val="12"/>
                <c:pt idx="0">
                  <c:v>-6.5</c:v>
                </c:pt>
                <c:pt idx="1">
                  <c:v>-6</c:v>
                </c:pt>
                <c:pt idx="2">
                  <c:v>-5.5</c:v>
                </c:pt>
                <c:pt idx="3">
                  <c:v>-5.3</c:v>
                </c:pt>
                <c:pt idx="4">
                  <c:v>-4.8</c:v>
                </c:pt>
                <c:pt idx="5">
                  <c:v>-4.3</c:v>
                </c:pt>
                <c:pt idx="6">
                  <c:v>-3.8</c:v>
                </c:pt>
                <c:pt idx="7">
                  <c:v>-3.3</c:v>
                </c:pt>
                <c:pt idx="8">
                  <c:v>-2.8</c:v>
                </c:pt>
                <c:pt idx="9">
                  <c:v>-2.2999999999999998</c:v>
                </c:pt>
                <c:pt idx="10">
                  <c:v>-1.8</c:v>
                </c:pt>
                <c:pt idx="11">
                  <c:v>-1.3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CB-4DFC-A162-DDBF9E52BD47}"/>
            </c:ext>
          </c:extLst>
        </c:ser>
        <c:ser>
          <c:idx val="3"/>
          <c:order val="3"/>
          <c:tx>
            <c:strRef>
              <c:f>'Strukturální salda'!$F$3</c:f>
              <c:strCache>
                <c:ptCount val="1"/>
                <c:pt idx="0">
                  <c:v>Strukturální saldo v % HDP, aktuální výhled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numRef>
              <c:f>'Strukturální salda'!$B$4:$B$15</c:f>
              <c:numCache>
                <c:formatCode>General</c:formatCode>
                <c:ptCount val="12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  <c:pt idx="7">
                  <c:v>2028</c:v>
                </c:pt>
                <c:pt idx="8">
                  <c:v>2029</c:v>
                </c:pt>
                <c:pt idx="9">
                  <c:v>2030</c:v>
                </c:pt>
                <c:pt idx="10">
                  <c:v>2031</c:v>
                </c:pt>
                <c:pt idx="11">
                  <c:v>2032</c:v>
                </c:pt>
              </c:numCache>
            </c:numRef>
          </c:cat>
          <c:val>
            <c:numRef>
              <c:f>'Strukturální salda'!$F$4:$F$15</c:f>
              <c:numCache>
                <c:formatCode>General</c:formatCode>
                <c:ptCount val="12"/>
                <c:pt idx="0">
                  <c:v>-6.1</c:v>
                </c:pt>
                <c:pt idx="1">
                  <c:v>-5.6</c:v>
                </c:pt>
                <c:pt idx="2">
                  <c:v>-5.0999999999999996</c:v>
                </c:pt>
                <c:pt idx="3">
                  <c:v>-4.5999999999999996</c:v>
                </c:pt>
                <c:pt idx="4">
                  <c:v>-4.0999999999999996</c:v>
                </c:pt>
                <c:pt idx="5">
                  <c:v>-3.6</c:v>
                </c:pt>
                <c:pt idx="6">
                  <c:v>-3.1</c:v>
                </c:pt>
                <c:pt idx="7">
                  <c:v>-2.6</c:v>
                </c:pt>
                <c:pt idx="8">
                  <c:v>-2.1</c:v>
                </c:pt>
                <c:pt idx="9">
                  <c:v>-1.6</c:v>
                </c:pt>
                <c:pt idx="10">
                  <c:v>-1.1000000000000001</c:v>
                </c:pt>
                <c:pt idx="11">
                  <c:v>-1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CB-4DFC-A162-DDBF9E52B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6546928"/>
        <c:axId val="396547256"/>
      </c:barChart>
      <c:catAx>
        <c:axId val="39654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396547256"/>
        <c:crosses val="autoZero"/>
        <c:auto val="1"/>
        <c:lblAlgn val="ctr"/>
        <c:lblOffset val="100"/>
        <c:noMultiLvlLbl val="0"/>
      </c:catAx>
      <c:valAx>
        <c:axId val="396547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396546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2.3809523809523812E-3"/>
          <c:y val="0.74142304449775909"/>
          <c:w val="0.61804874390701159"/>
          <c:h val="0.25857679361697028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975571091588245E-2"/>
          <c:y val="3.7037037037037035E-2"/>
          <c:w val="0.89691351872155223"/>
          <c:h val="0.59932013706620002"/>
        </c:manualLayout>
      </c:layout>
      <c:lineChart>
        <c:grouping val="standard"/>
        <c:varyColors val="0"/>
        <c:ser>
          <c:idx val="0"/>
          <c:order val="0"/>
          <c:tx>
            <c:strRef>
              <c:f>'Dluh MF2021-2024,NRR2025-2028'!$A$27</c:f>
              <c:strCache>
                <c:ptCount val="1"/>
                <c:pt idx="0">
                  <c:v>Dluh v % HDP, první rozvolnění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'Dluh MF2021-2024,NRR2025-2028'!$B$26:$K$26</c:f>
              <c:numCache>
                <c:formatCode>General</c:formatCod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</c:numCache>
            </c:numRef>
          </c:cat>
          <c:val>
            <c:numRef>
              <c:f>'Dluh MF2021-2024,NRR2025-2028'!$B$27:$K$27</c:f>
              <c:numCache>
                <c:formatCode>0.0</c:formatCode>
                <c:ptCount val="10"/>
                <c:pt idx="0">
                  <c:v>30.79</c:v>
                </c:pt>
                <c:pt idx="1">
                  <c:v>38.1</c:v>
                </c:pt>
                <c:pt idx="2">
                  <c:v>42.463283814038419</c:v>
                </c:pt>
                <c:pt idx="3">
                  <c:v>43.559773485332862</c:v>
                </c:pt>
                <c:pt idx="4">
                  <c:v>44.666916836352414</c:v>
                </c:pt>
                <c:pt idx="5">
                  <c:v>45.230870542123959</c:v>
                </c:pt>
                <c:pt idx="6">
                  <c:v>45.349161651396642</c:v>
                </c:pt>
                <c:pt idx="7">
                  <c:v>44.947043860359074</c:v>
                </c:pt>
                <c:pt idx="8">
                  <c:v>44.045228155604946</c:v>
                </c:pt>
                <c:pt idx="9">
                  <c:v>43.163622344017497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FA-4A93-8EB8-BA6D1673F245}"/>
            </c:ext>
          </c:extLst>
        </c:ser>
        <c:ser>
          <c:idx val="1"/>
          <c:order val="1"/>
          <c:tx>
            <c:strRef>
              <c:f>'Dluh MF2021-2024,NRR2025-2028'!$A$28</c:f>
              <c:strCache>
                <c:ptCount val="1"/>
                <c:pt idx="0">
                  <c:v>Dluh v % HDP, druhé rozvolnění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'Dluh MF2021-2024,NRR2025-2028'!$B$26:$K$26</c:f>
              <c:numCache>
                <c:formatCode>General</c:formatCod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</c:numCache>
            </c:numRef>
          </c:cat>
          <c:val>
            <c:numRef>
              <c:f>'Dluh MF2021-2024,NRR2025-2028'!$B$28:$K$28</c:f>
              <c:numCache>
                <c:formatCode>0.0</c:formatCode>
                <c:ptCount val="10"/>
                <c:pt idx="0">
                  <c:v>30.79</c:v>
                </c:pt>
                <c:pt idx="1">
                  <c:v>38.1</c:v>
                </c:pt>
                <c:pt idx="2">
                  <c:v>44.363283814038418</c:v>
                </c:pt>
                <c:pt idx="3">
                  <c:v>47.293075193112742</c:v>
                </c:pt>
                <c:pt idx="4">
                  <c:v>50.217575676683843</c:v>
                </c:pt>
                <c:pt idx="5">
                  <c:v>52.553437255370824</c:v>
                </c:pt>
                <c:pt idx="6">
                  <c:v>54.402746055876271</c:v>
                </c:pt>
                <c:pt idx="7">
                  <c:v>55.69169939396609</c:v>
                </c:pt>
                <c:pt idx="8">
                  <c:v>56.441930099974876</c:v>
                </c:pt>
                <c:pt idx="9">
                  <c:v>56.674246551209649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FA-4A93-8EB8-BA6D1673F245}"/>
            </c:ext>
          </c:extLst>
        </c:ser>
        <c:ser>
          <c:idx val="2"/>
          <c:order val="2"/>
          <c:tx>
            <c:strRef>
              <c:f>'Dluh MF2021-2024,NRR2025-2028'!$A$29</c:f>
              <c:strCache>
                <c:ptCount val="1"/>
                <c:pt idx="0">
                  <c:v>Dluh v % HDP, Konvergenční program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'Dluh MF2021-2024,NRR2025-2028'!$B$26:$K$26</c:f>
              <c:numCache>
                <c:formatCode>General</c:formatCod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</c:numCache>
            </c:numRef>
          </c:cat>
          <c:val>
            <c:numRef>
              <c:f>'Dluh MF2021-2024,NRR2025-2028'!$B$29:$K$29</c:f>
              <c:numCache>
                <c:formatCode>0.0</c:formatCode>
                <c:ptCount val="10"/>
                <c:pt idx="0">
                  <c:v>30.8</c:v>
                </c:pt>
                <c:pt idx="1">
                  <c:v>38.1</c:v>
                </c:pt>
                <c:pt idx="2">
                  <c:v>44.963283814038419</c:v>
                </c:pt>
                <c:pt idx="3">
                  <c:v>48.472012574516924</c:v>
                </c:pt>
                <c:pt idx="4">
                  <c:v>51.970415310472724</c:v>
                </c:pt>
                <c:pt idx="5">
                  <c:v>55.165826743764576</c:v>
                </c:pt>
                <c:pt idx="6">
                  <c:v>57.854849632999397</c:v>
                </c:pt>
                <c:pt idx="7">
                  <c:v>59.964139042386378</c:v>
                </c:pt>
                <c:pt idx="8">
                  <c:v>61.51577498727778</c:v>
                </c:pt>
                <c:pt idx="9">
                  <c:v>62.53100271034404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6FA-4A93-8EB8-BA6D1673F245}"/>
            </c:ext>
          </c:extLst>
        </c:ser>
        <c:ser>
          <c:idx val="3"/>
          <c:order val="3"/>
          <c:tx>
            <c:strRef>
              <c:f>'Dluh MF2021-2024,NRR2025-2028'!$A$30</c:f>
              <c:strCache>
                <c:ptCount val="1"/>
                <c:pt idx="0">
                  <c:v>Dluh v % HDP, aktuální  výhled</c:v>
                </c:pt>
              </c:strCache>
            </c:strRef>
          </c:tx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none"/>
          </c:marker>
          <c:cat>
            <c:numRef>
              <c:f>'Dluh MF2021-2024,NRR2025-2028'!$B$26:$K$26</c:f>
              <c:numCache>
                <c:formatCode>General</c:formatCod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</c:numCache>
            </c:numRef>
          </c:cat>
          <c:val>
            <c:numRef>
              <c:f>'Dluh MF2021-2024,NRR2025-2028'!$B$30:$K$30</c:f>
              <c:numCache>
                <c:formatCode>0.0</c:formatCode>
                <c:ptCount val="10"/>
                <c:pt idx="0">
                  <c:v>30</c:v>
                </c:pt>
                <c:pt idx="1">
                  <c:v>37.799999999999997</c:v>
                </c:pt>
                <c:pt idx="2">
                  <c:v>43.5</c:v>
                </c:pt>
                <c:pt idx="3">
                  <c:v>46.2</c:v>
                </c:pt>
                <c:pt idx="4">
                  <c:v>49.2</c:v>
                </c:pt>
                <c:pt idx="5">
                  <c:v>51.8</c:v>
                </c:pt>
                <c:pt idx="6">
                  <c:v>53.866695814090917</c:v>
                </c:pt>
                <c:pt idx="7">
                  <c:v>55.368019542375791</c:v>
                </c:pt>
                <c:pt idx="8">
                  <c:v>56.325719783421277</c:v>
                </c:pt>
                <c:pt idx="9">
                  <c:v>56.760718011191912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6FA-4A93-8EB8-BA6D1673F245}"/>
            </c:ext>
          </c:extLst>
        </c:ser>
        <c:ser>
          <c:idx val="4"/>
          <c:order val="4"/>
          <c:tx>
            <c:strRef>
              <c:f>'Dluh MF2021-2024,NRR2025-2028'!$A$31</c:f>
              <c:strCache>
                <c:ptCount val="1"/>
                <c:pt idx="0">
                  <c:v>Dluhová brzda v % HDP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'Dluh MF2021-2024,NRR2025-2028'!$B$26:$K$26</c:f>
              <c:numCache>
                <c:formatCode>General</c:formatCod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</c:numCache>
            </c:numRef>
          </c:cat>
          <c:val>
            <c:numRef>
              <c:f>'Dluh MF2021-2024,NRR2025-2028'!$B$31:$K$31</c:f>
              <c:numCache>
                <c:formatCode>0.0</c:formatCode>
                <c:ptCount val="10"/>
                <c:pt idx="0">
                  <c:v>55</c:v>
                </c:pt>
                <c:pt idx="1">
                  <c:v>55</c:v>
                </c:pt>
                <c:pt idx="2">
                  <c:v>55</c:v>
                </c:pt>
                <c:pt idx="3">
                  <c:v>55</c:v>
                </c:pt>
                <c:pt idx="4">
                  <c:v>55</c:v>
                </c:pt>
                <c:pt idx="5">
                  <c:v>55</c:v>
                </c:pt>
                <c:pt idx="6">
                  <c:v>55</c:v>
                </c:pt>
                <c:pt idx="7">
                  <c:v>55</c:v>
                </c:pt>
                <c:pt idx="8">
                  <c:v>55</c:v>
                </c:pt>
                <c:pt idx="9">
                  <c:v>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6FA-4A93-8EB8-BA6D1673F2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98255560"/>
        <c:axId val="698248344"/>
      </c:lineChart>
      <c:catAx>
        <c:axId val="698255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698248344"/>
        <c:crosses val="autoZero"/>
        <c:auto val="1"/>
        <c:lblAlgn val="ctr"/>
        <c:lblOffset val="100"/>
        <c:noMultiLvlLbl val="0"/>
      </c:catAx>
      <c:valAx>
        <c:axId val="698248344"/>
        <c:scaling>
          <c:orientation val="minMax"/>
          <c:min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698255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cs-CZ" sz="1200" b="1"/>
              <a:t>Predikce Konvergenčních programů (dynamika zadlužení 2019-2024)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4173646740050936E-2"/>
          <c:y val="2.2744914666474686E-2"/>
          <c:w val="0.92725048584965919"/>
          <c:h val="0.4003280789882641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4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330-4D6E-8D37-503E88B5FCB0}"/>
              </c:ext>
            </c:extLst>
          </c:dPt>
          <c:dPt>
            <c:idx val="27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330-4D6E-8D37-503E88B5FCB0}"/>
              </c:ext>
            </c:extLst>
          </c:dPt>
          <c:cat>
            <c:strRef>
              <c:f>'Dluh KOPR '!$A$42:$A$69</c:f>
              <c:strCache>
                <c:ptCount val="28"/>
                <c:pt idx="0">
                  <c:v>Řecko</c:v>
                </c:pt>
                <c:pt idx="1">
                  <c:v>Bulharsko</c:v>
                </c:pt>
                <c:pt idx="2">
                  <c:v>Švédsko</c:v>
                </c:pt>
                <c:pt idx="3">
                  <c:v>Kypr</c:v>
                </c:pt>
                <c:pt idx="4">
                  <c:v>Portugalsko</c:v>
                </c:pt>
                <c:pt idx="5">
                  <c:v>Irsko</c:v>
                </c:pt>
                <c:pt idx="6">
                  <c:v>Chorvatsko</c:v>
                </c:pt>
                <c:pt idx="7">
                  <c:v>Lucembursko</c:v>
                </c:pt>
                <c:pt idx="8">
                  <c:v>Nizozemsko</c:v>
                </c:pt>
                <c:pt idx="9">
                  <c:v>Dánsko</c:v>
                </c:pt>
                <c:pt idx="10">
                  <c:v>Maďarsko</c:v>
                </c:pt>
                <c:pt idx="11">
                  <c:v>Lotyšsko</c:v>
                </c:pt>
                <c:pt idx="12">
                  <c:v>Polsko</c:v>
                </c:pt>
                <c:pt idx="13">
                  <c:v>Německo</c:v>
                </c:pt>
                <c:pt idx="14">
                  <c:v>Slovinsko</c:v>
                </c:pt>
                <c:pt idx="15">
                  <c:v>Finsko</c:v>
                </c:pt>
                <c:pt idx="16">
                  <c:v>Rumunsko</c:v>
                </c:pt>
                <c:pt idx="17">
                  <c:v>Španělsko</c:v>
                </c:pt>
                <c:pt idx="18">
                  <c:v>Rakousko</c:v>
                </c:pt>
                <c:pt idx="19">
                  <c:v>Slovensko</c:v>
                </c:pt>
                <c:pt idx="20">
                  <c:v>Itálie</c:v>
                </c:pt>
                <c:pt idx="21">
                  <c:v>Belgie</c:v>
                </c:pt>
                <c:pt idx="22">
                  <c:v>Estonsko</c:v>
                </c:pt>
                <c:pt idx="23">
                  <c:v>Francie</c:v>
                </c:pt>
                <c:pt idx="24">
                  <c:v>Česká republika MF srpen 2021</c:v>
                </c:pt>
                <c:pt idx="25">
                  <c:v>Litva</c:v>
                </c:pt>
                <c:pt idx="26">
                  <c:v>Malta</c:v>
                </c:pt>
                <c:pt idx="27">
                  <c:v>Česká republika KOPR</c:v>
                </c:pt>
              </c:strCache>
            </c:strRef>
          </c:cat>
          <c:val>
            <c:numRef>
              <c:f>'Dluh KOPR '!$B$42:$B$69</c:f>
              <c:numCache>
                <c:formatCode>0.0</c:formatCode>
                <c:ptCount val="28"/>
                <c:pt idx="0">
                  <c:v>-18.802999999999997</c:v>
                </c:pt>
                <c:pt idx="1">
                  <c:v>-18.402999999999999</c:v>
                </c:pt>
                <c:pt idx="2">
                  <c:v>-3.7259999999999991</c:v>
                </c:pt>
                <c:pt idx="3">
                  <c:v>-1.1359999999999957</c:v>
                </c:pt>
                <c:pt idx="4">
                  <c:v>0.25900000000000034</c:v>
                </c:pt>
                <c:pt idx="5">
                  <c:v>0.31300000000000239</c:v>
                </c:pt>
                <c:pt idx="6">
                  <c:v>3.9699999999999989</c:v>
                </c:pt>
                <c:pt idx="7">
                  <c:v>6.2089999999999996</c:v>
                </c:pt>
                <c:pt idx="8">
                  <c:v>7.7029999999999959</c:v>
                </c:pt>
                <c:pt idx="9">
                  <c:v>8.2879999999999967</c:v>
                </c:pt>
                <c:pt idx="10">
                  <c:v>10.371000000000009</c:v>
                </c:pt>
                <c:pt idx="11">
                  <c:v>11.529000000000003</c:v>
                </c:pt>
                <c:pt idx="12">
                  <c:v>12.216000000000001</c:v>
                </c:pt>
                <c:pt idx="13">
                  <c:v>12.356000000000002</c:v>
                </c:pt>
                <c:pt idx="14">
                  <c:v>12.402000000000001</c:v>
                </c:pt>
                <c:pt idx="15">
                  <c:v>15.373000000000005</c:v>
                </c:pt>
                <c:pt idx="16">
                  <c:v>15.576999999999998</c:v>
                </c:pt>
                <c:pt idx="17">
                  <c:v>16.992000000000004</c:v>
                </c:pt>
                <c:pt idx="18">
                  <c:v>17.086999999999989</c:v>
                </c:pt>
                <c:pt idx="19">
                  <c:v>17.341999999999999</c:v>
                </c:pt>
                <c:pt idx="20">
                  <c:v>18.138999999999982</c:v>
                </c:pt>
                <c:pt idx="21">
                  <c:v>19.341000000000008</c:v>
                </c:pt>
                <c:pt idx="22">
                  <c:v>19.561</c:v>
                </c:pt>
                <c:pt idx="23">
                  <c:v>19.930000000000007</c:v>
                </c:pt>
                <c:pt idx="24">
                  <c:v>20</c:v>
                </c:pt>
                <c:pt idx="25">
                  <c:v>21.988999999999997</c:v>
                </c:pt>
                <c:pt idx="26">
                  <c:v>23.610999999999997</c:v>
                </c:pt>
                <c:pt idx="27">
                  <c:v>24.254999999999999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30-4D6E-8D37-503E88B5FC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13498368"/>
        <c:axId val="1213503360"/>
      </c:barChart>
      <c:catAx>
        <c:axId val="121349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213503360"/>
        <c:crosses val="autoZero"/>
        <c:auto val="1"/>
        <c:lblAlgn val="ctr"/>
        <c:lblOffset val="100"/>
        <c:noMultiLvlLbl val="0"/>
      </c:catAx>
      <c:valAx>
        <c:axId val="1213503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cs-CZ"/>
                  <a:t>změna v p.b.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213498368"/>
        <c:crosses val="autoZero"/>
        <c:crossBetween val="between"/>
      </c:valAx>
    </c:plotArea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227781846739876E-2"/>
          <c:y val="4.1666666666666664E-2"/>
          <c:w val="0.93707203081866985"/>
          <c:h val="0.735771361913094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 6'!$B$21</c:f>
              <c:strCache>
                <c:ptCount val="1"/>
                <c:pt idx="0">
                  <c:v>Počet obcí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 6'!$A$22:$A$32</c:f>
              <c:strCache>
                <c:ptCount val="11"/>
                <c:pt idx="0">
                  <c:v>0–20</c:v>
                </c:pt>
                <c:pt idx="1">
                  <c:v>20–40</c:v>
                </c:pt>
                <c:pt idx="2">
                  <c:v>40–60</c:v>
                </c:pt>
                <c:pt idx="3">
                  <c:v>60–80</c:v>
                </c:pt>
                <c:pt idx="4">
                  <c:v>80–100</c:v>
                </c:pt>
                <c:pt idx="5">
                  <c:v>100–120</c:v>
                </c:pt>
                <c:pt idx="6">
                  <c:v>120–140</c:v>
                </c:pt>
                <c:pt idx="7">
                  <c:v>140–160</c:v>
                </c:pt>
                <c:pt idx="8">
                  <c:v>160–180</c:v>
                </c:pt>
                <c:pt idx="9">
                  <c:v>180–200</c:v>
                </c:pt>
                <c:pt idx="10">
                  <c:v>200 a více</c:v>
                </c:pt>
              </c:strCache>
            </c:strRef>
          </c:cat>
          <c:val>
            <c:numRef>
              <c:f>'G 6'!$B$22:$B$32</c:f>
              <c:numCache>
                <c:formatCode>General</c:formatCode>
                <c:ptCount val="11"/>
                <c:pt idx="0">
                  <c:v>4702</c:v>
                </c:pt>
                <c:pt idx="1">
                  <c:v>640</c:v>
                </c:pt>
                <c:pt idx="2">
                  <c:v>363</c:v>
                </c:pt>
                <c:pt idx="3">
                  <c:v>222</c:v>
                </c:pt>
                <c:pt idx="4">
                  <c:v>130</c:v>
                </c:pt>
                <c:pt idx="5">
                  <c:v>85</c:v>
                </c:pt>
                <c:pt idx="6">
                  <c:v>45</c:v>
                </c:pt>
                <c:pt idx="7">
                  <c:v>23</c:v>
                </c:pt>
                <c:pt idx="8">
                  <c:v>17</c:v>
                </c:pt>
                <c:pt idx="9">
                  <c:v>11</c:v>
                </c:pt>
                <c:pt idx="1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14-4FA7-A2A9-6C71FBE1F5F7}"/>
            </c:ext>
          </c:extLst>
        </c:ser>
        <c:ser>
          <c:idx val="1"/>
          <c:order val="1"/>
          <c:tx>
            <c:strRef>
              <c:f>'G 6'!$C$21</c:f>
              <c:strCache>
                <c:ptCount val="1"/>
                <c:pt idx="0">
                  <c:v>Počet obcí 2020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 6'!$A$22:$A$32</c:f>
              <c:strCache>
                <c:ptCount val="11"/>
                <c:pt idx="0">
                  <c:v>0–20</c:v>
                </c:pt>
                <c:pt idx="1">
                  <c:v>20–40</c:v>
                </c:pt>
                <c:pt idx="2">
                  <c:v>40–60</c:v>
                </c:pt>
                <c:pt idx="3">
                  <c:v>60–80</c:v>
                </c:pt>
                <c:pt idx="4">
                  <c:v>80–100</c:v>
                </c:pt>
                <c:pt idx="5">
                  <c:v>100–120</c:v>
                </c:pt>
                <c:pt idx="6">
                  <c:v>120–140</c:v>
                </c:pt>
                <c:pt idx="7">
                  <c:v>140–160</c:v>
                </c:pt>
                <c:pt idx="8">
                  <c:v>160–180</c:v>
                </c:pt>
                <c:pt idx="9">
                  <c:v>180–200</c:v>
                </c:pt>
                <c:pt idx="10">
                  <c:v>200 a více</c:v>
                </c:pt>
              </c:strCache>
            </c:strRef>
          </c:cat>
          <c:val>
            <c:numRef>
              <c:f>'G 6'!$C$22:$C$32</c:f>
              <c:numCache>
                <c:formatCode>General</c:formatCode>
                <c:ptCount val="11"/>
                <c:pt idx="0">
                  <c:v>4675</c:v>
                </c:pt>
                <c:pt idx="1">
                  <c:v>646</c:v>
                </c:pt>
                <c:pt idx="2">
                  <c:v>358</c:v>
                </c:pt>
                <c:pt idx="3">
                  <c:v>236</c:v>
                </c:pt>
                <c:pt idx="4">
                  <c:v>145</c:v>
                </c:pt>
                <c:pt idx="5">
                  <c:v>77</c:v>
                </c:pt>
                <c:pt idx="6">
                  <c:v>52</c:v>
                </c:pt>
                <c:pt idx="7">
                  <c:v>29</c:v>
                </c:pt>
                <c:pt idx="8">
                  <c:v>12</c:v>
                </c:pt>
                <c:pt idx="9">
                  <c:v>9</c:v>
                </c:pt>
                <c:pt idx="1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14-4FA7-A2A9-6C71FBE1F5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77474968"/>
        <c:axId val="777476608"/>
      </c:barChart>
      <c:catAx>
        <c:axId val="777474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777476608"/>
        <c:crosses val="autoZero"/>
        <c:auto val="1"/>
        <c:lblAlgn val="ctr"/>
        <c:lblOffset val="100"/>
        <c:noMultiLvlLbl val="0"/>
      </c:catAx>
      <c:valAx>
        <c:axId val="777476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777474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 3'!$P$4</c:f>
              <c:strCache>
                <c:ptCount val="1"/>
                <c:pt idx="0">
                  <c:v>Dluh, mld. Kč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 3'!$O$5:$O$9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'T 3'!$P$5:$P$9</c:f>
              <c:numCache>
                <c:formatCode>General</c:formatCode>
                <c:ptCount val="5"/>
                <c:pt idx="0">
                  <c:v>89.5</c:v>
                </c:pt>
                <c:pt idx="1">
                  <c:v>84.9</c:v>
                </c:pt>
                <c:pt idx="2">
                  <c:v>84</c:v>
                </c:pt>
                <c:pt idx="3">
                  <c:v>84.4</c:v>
                </c:pt>
                <c:pt idx="4">
                  <c:v>86.8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10-484F-BEB3-141A5A41339A}"/>
            </c:ext>
          </c:extLst>
        </c:ser>
        <c:ser>
          <c:idx val="1"/>
          <c:order val="1"/>
          <c:tx>
            <c:strRef>
              <c:f>'T 3'!$Q$4</c:f>
              <c:strCache>
                <c:ptCount val="1"/>
                <c:pt idx="0">
                  <c:v>Podíl na celkovém veřejném dluhu (%)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 3'!$O$5:$O$9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'T 3'!$Q$5:$Q$9</c:f>
              <c:numCache>
                <c:formatCode>General</c:formatCode>
                <c:ptCount val="5"/>
                <c:pt idx="0">
                  <c:v>5.0999999999999996</c:v>
                </c:pt>
                <c:pt idx="1">
                  <c:v>4.9000000000000004</c:v>
                </c:pt>
                <c:pt idx="2">
                  <c:v>4.8</c:v>
                </c:pt>
                <c:pt idx="3">
                  <c:v>4.8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10-484F-BEB3-141A5A4133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720695320"/>
        <c:axId val="720699256"/>
      </c:barChart>
      <c:catAx>
        <c:axId val="720695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720699256"/>
        <c:crosses val="autoZero"/>
        <c:auto val="1"/>
        <c:lblAlgn val="ctr"/>
        <c:lblOffset val="100"/>
        <c:noMultiLvlLbl val="0"/>
      </c:catAx>
      <c:valAx>
        <c:axId val="720699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720695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605DD502-E8C7-4487-AC67-75E1B2085B5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0EEABE5-7099-4971-89DD-1B52CEFB25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DBA14-545C-405A-931E-B96A90997533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DB57EBD-F37F-4902-A775-67DCC7C74AE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3676538-A479-44CB-B1EE-265C158184A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FB2D3-CBB8-49D4-906C-18D189D17B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6879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B8108-4BFB-4C8F-9B21-9506B378B24B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F3DCC-F199-45D1-AF5C-EE901B640F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4748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D428A0-EE51-4DCE-AC4E-FADDCC3FF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39B095C-DA77-4726-992A-E330BEAC86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7DAB4D-D265-4975-84C6-B8CDAF07D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5290-A67F-4762-BDC3-3A36E45E4EDD}" type="datetime1">
              <a:rPr lang="cs-CZ" smtClean="0"/>
              <a:t>22.11.2021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0AB736-8FA4-4753-AFB5-6ACA7019B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2341ED-BC75-4712-84AC-BEF20C5E1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55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DD438-F79E-434E-AC6C-F94BF3DB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FFBDF09-6588-4431-94F4-5EBF174B5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79E65D-DB6E-4E33-AC2C-D881DE3AE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0611-1499-4B6B-B294-8E8FC2613624}" type="datetime1">
              <a:rPr lang="cs-CZ" smtClean="0"/>
              <a:t>22.11.2021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C9C95C-0D3D-4C32-AB1B-92178F0EA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CB7DFC-B65A-48BD-9B04-92BE4F445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95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537779C-D2B8-4641-98C3-F734ACD38F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7674EB9-391C-4534-AB9D-BA6F0208A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2C7AD6-EE8D-4804-BD15-B730E3BAE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436B-9290-44EC-AD30-088EF1281DAA}" type="datetime1">
              <a:rPr lang="cs-CZ" smtClean="0"/>
              <a:t>22.11.2021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738FFD-FB17-495F-A5DA-F5B32E8C0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640F3D-EF84-4DE0-BEDB-7A7743EE5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60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1A925F-7DFD-4E66-A104-924231BA2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A0CB9F-EDFF-4364-BD92-068827ECF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223763-2585-4CCD-882B-E9F42B2C3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9A42F-4B0D-4891-9D65-BFCB5A12C17F}" type="datetime1">
              <a:rPr lang="cs-CZ" smtClean="0"/>
              <a:t>22.11.2021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0FB80B-3813-4EDD-9BEB-3E67FBCB3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5E1CD1-FA09-46C6-8CDD-4DC393766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3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D93D7-F707-4D85-A0BE-981A7D645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D139CA4-0EFC-4ED7-80D4-3140BDD854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B32BE4-A6DD-42C1-A299-DA081C3E3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A553-66C2-434F-A56A-35F90396C1BB}" type="datetime1">
              <a:rPr lang="cs-CZ" smtClean="0"/>
              <a:t>22.11.2021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60E79E-10B9-4E69-A068-2DD9B1DE0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10DB4D-3315-4C06-9A5C-6C0D07C81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5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DEF00-6F42-4092-9661-768A95566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17D123-E22C-41B7-A76C-7B8BFD7A8D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2A6E22D-6605-4813-8EBF-EC6596546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5AA335-E5EE-4AD4-B736-CE323E5E6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BCBC-9B1B-4F7E-A654-D936C11E17A7}" type="datetime1">
              <a:rPr lang="cs-CZ" smtClean="0"/>
              <a:t>22.11.2021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FAB7A6-1191-40B4-82F0-FD1683276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E7CBF3-6AE9-42A6-B8F9-9F72914A5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03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7A65C1-F602-4EA1-8307-00F97BB9F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79130B2-FF23-4B32-9407-ABD980E06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8D6765D-4293-4711-999C-9DDD170767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34C2EE9-4CF1-4DA2-A813-682802094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8B13CE6-8C47-4C7A-BA11-0AE2258C70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96A0341-9FBB-4EBC-B9D0-2E8E13930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AAA4D-D664-4968-B796-1282351D4808}" type="datetime1">
              <a:rPr lang="cs-CZ" smtClean="0"/>
              <a:t>22.11.2021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CF169ED-ABCF-4D34-B191-CE9869A93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E2900DB-5951-4B03-A1B3-31607BE30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552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D28352-6250-4472-86EB-2BAAEDC2C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A0A2FEF-06CE-4713-8B5E-9F62C447D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A10D-2674-4BFB-827A-8B68CCCFE99A}" type="datetime1">
              <a:rPr lang="cs-CZ" smtClean="0"/>
              <a:t>22.11.2021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33DCAD2-75A8-4430-86F4-4022AF368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14BD504-71FF-48D7-BF44-5CA6CFEA9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32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0305791-67AE-46AD-936F-A51770991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2F8CC-E075-4DEF-831E-FF7389109FA9}" type="datetime1">
              <a:rPr lang="cs-CZ" smtClean="0"/>
              <a:t>22.11.2021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A97A9D-9ADC-4BA0-9D10-DAEE4DEF0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F257B8-1AB1-4498-B933-6ABA87DB4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93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C5E26-1232-4E33-B126-0E39B44CA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4F240D-B2A6-4086-918B-A7E1CF438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532EF60-3118-4086-B869-FC5C1D40C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6C14F1-94DF-4C15-881A-8DD7A558F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DE75-C826-4C7B-948D-FB2798786621}" type="datetime1">
              <a:rPr lang="cs-CZ" smtClean="0"/>
              <a:t>22.11.2021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08DB85-5DB0-46B6-8F28-1C845B5B4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BA1E801-D297-4242-8642-6108FCDB8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53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FC0FF7-6E8F-4E32-B0CF-85039F8BC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2C5B32A-EA40-456E-A74D-0100A920A9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386F9D9-7017-41F6-A424-F366CA181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683D31-7AD1-4AC7-96A2-0651D742B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D051-6B38-4ABE-96F3-9746FE3100E7}" type="datetime1">
              <a:rPr lang="cs-CZ" smtClean="0"/>
              <a:t>22.11.2021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076EC2-C320-415D-9309-B99799862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996B86-C79A-47E4-9BE1-760E82C5C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46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96ABFC7-1866-45C6-BDB2-7D3AC1B2B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D2B164D-50DF-490B-A15A-BC7295A1A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09C24B-6A1F-4C2A-A112-137468449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83443-6DB6-41E2-BD28-AE0DFC8538C3}" type="datetime1">
              <a:rPr lang="cs-CZ" smtClean="0"/>
              <a:t>22.11.2021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EE8CE3-9BA2-46B4-99D4-C070F0A748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5BF019-0D61-4053-8B86-BF09A4B5A7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49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c.europa.eu/info/business-economy-euro/economic-and-fiscal-policy-coordination/eu-economic-governance-monitoring-prevention-correction/european-semester/european-semester-timeline/national-reform-programmes-and-stability-or-convergence-programmes/2021-european_en" TargetMode="Externa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B8F540C7-0673-4C68-81D4-D82096A8B4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34408" y="-270495"/>
            <a:ext cx="6897638" cy="6635509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C8AFCCC4-927C-4431-9C62-9075E4E8CB7E}"/>
              </a:ext>
            </a:extLst>
          </p:cNvPr>
          <p:cNvSpPr txBox="1"/>
          <p:nvPr/>
        </p:nvSpPr>
        <p:spPr>
          <a:xfrm>
            <a:off x="4169706" y="1865262"/>
            <a:ext cx="7617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Arial Bold"/>
              </a:rPr>
              <a:t>Veřejné finance ČR</a:t>
            </a:r>
            <a:endParaRPr lang="en-US" sz="4000" b="1" dirty="0">
              <a:latin typeface="Arial Bold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7682624-B2F3-401A-8D6F-5E9D41FE9DF8}"/>
              </a:ext>
            </a:extLst>
          </p:cNvPr>
          <p:cNvSpPr/>
          <p:nvPr/>
        </p:nvSpPr>
        <p:spPr>
          <a:xfrm>
            <a:off x="4365781" y="3508724"/>
            <a:ext cx="72255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Eva Zamrazilová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Národní rozpočtová rada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9590196-3681-4A05-8D5B-9C6C41CD6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4550" y="5238750"/>
            <a:ext cx="245745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CF79DB2C-B2B3-4CD0-8CC6-E2A5E11476E5}"/>
              </a:ext>
            </a:extLst>
          </p:cNvPr>
          <p:cNvSpPr/>
          <p:nvPr/>
        </p:nvSpPr>
        <p:spPr>
          <a:xfrm>
            <a:off x="4365781" y="4318023"/>
            <a:ext cx="72255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XXIV. celostátní finanční konference 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Svazu měst a obcí České republiky</a:t>
            </a:r>
            <a:endParaRPr lang="cs-CZ" i="1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25.11.2021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899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B8F540C7-0673-4C68-81D4-D82096A8B4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1245" y="111245"/>
            <a:ext cx="6897638" cy="6635509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C8AFCCC4-927C-4431-9C62-9075E4E8CB7E}"/>
              </a:ext>
            </a:extLst>
          </p:cNvPr>
          <p:cNvSpPr txBox="1"/>
          <p:nvPr/>
        </p:nvSpPr>
        <p:spPr>
          <a:xfrm>
            <a:off x="3886545" y="2113653"/>
            <a:ext cx="76414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atin typeface="Arial Bold"/>
              </a:rPr>
              <a:t>Děkuji za pozornost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1B5FC5B-B332-4CE8-ACEA-8A5923603F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7282" y="5238750"/>
            <a:ext cx="245745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227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EE283-A73C-4005-80E2-10EFF3363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624" y="262960"/>
            <a:ext cx="11648749" cy="1325563"/>
          </a:xfrm>
        </p:spPr>
        <p:txBody>
          <a:bodyPr>
            <a:normAutofit/>
          </a:bodyPr>
          <a:lstStyle/>
          <a:p>
            <a:r>
              <a:rPr lang="en-A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Legislativ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ní zázemí  -  Zákon č. 23/2017 Sb., o pravidlech rozpočtové odpovědnosti</a:t>
            </a:r>
            <a:endParaRPr lang="en-A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FFCDD3-1CEB-4CF0-A74A-4CB6695AC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625" y="1793289"/>
            <a:ext cx="10515600" cy="4563060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120000"/>
              </a:lnSpc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Dvě základní pojistky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„insurance tools“ – 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numerická fiskální pravidla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pro celý sektor</a:t>
            </a:r>
          </a:p>
          <a:p>
            <a:pPr lvl="2">
              <a:lnSpc>
                <a:spcPct val="12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Limit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celkové výdaje veřejného sektoru odvíjející se od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1%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stru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kturálního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deficitu VF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>
              <a:lnSpc>
                <a:spcPct val="12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Limit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na celkový veřejný dluh ve výši 55 % HDP</a:t>
            </a:r>
          </a:p>
          <a:p>
            <a:pPr lvl="2">
              <a:lnSpc>
                <a:spcPct val="120000"/>
              </a:lnSpc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Pravidla hospodaření územních samosprávných celků</a:t>
            </a:r>
          </a:p>
          <a:p>
            <a:pPr lvl="2">
              <a:lnSpc>
                <a:spcPct val="12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Výše dluhu limitována pravidlem 60 % průměru příjmů za poslední 4 rozpočtové roky</a:t>
            </a:r>
          </a:p>
          <a:p>
            <a:pPr lvl="2">
              <a:lnSpc>
                <a:spcPct val="12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Při překročení je ÚSC povinen snížit v následujícím roce nejméně o 5% rozdílu mezi skutečností a 60 %</a:t>
            </a:r>
          </a:p>
          <a:p>
            <a:pPr lvl="2">
              <a:lnSpc>
                <a:spcPct val="12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Pokud se nepodaří, je pozastaven převod podílu na výnosech z daní </a:t>
            </a:r>
          </a:p>
          <a:p>
            <a:pPr lvl="2">
              <a:lnSpc>
                <a:spcPct val="120000"/>
              </a:lnSpc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EF0DB8B-4D5B-44E3-A145-4C2E2A418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4083EE-AE4F-4319-88EA-3B1E690D5A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9898" y="6273788"/>
            <a:ext cx="293902" cy="16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591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354FD5-9EFD-4ED8-A72A-5E707E5AC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283142"/>
            <a:ext cx="11144250" cy="778554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Zjištění a doporučení NRR 2018-2019</a:t>
            </a:r>
            <a:endParaRPr lang="en-A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232F21-F8B8-44DA-8988-F7DD07D5D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223" y="1208313"/>
            <a:ext cx="10822577" cy="4854803"/>
          </a:xfrm>
        </p:spPr>
        <p:txBody>
          <a:bodyPr>
            <a:normAutofit fontScale="70000" lnSpcReduction="20000"/>
          </a:bodyPr>
          <a:lstStyle/>
          <a:p>
            <a:pPr marL="228600" lvl="1">
              <a:lnSpc>
                <a:spcPct val="120000"/>
              </a:lnSpc>
              <a:spcBef>
                <a:spcPts val="1000"/>
              </a:spcBef>
              <a:buSzPct val="68000"/>
            </a:pPr>
            <a:r>
              <a:rPr lang="cs-CZ" sz="3500" b="1" dirty="0">
                <a:latin typeface="Arial" panose="020B0604020202020204" pitchFamily="34" charset="0"/>
                <a:cs typeface="Arial" panose="020B0604020202020204" pitchFamily="34" charset="0"/>
              </a:rPr>
              <a:t>Hlavní zjištění</a:t>
            </a:r>
          </a:p>
          <a:p>
            <a:pPr lvl="1">
              <a:lnSpc>
                <a:spcPct val="120000"/>
              </a:lnSpc>
              <a:buSzPct val="68000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Fiskální politika ČR je dlouhodobě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procyklická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 proto neplní svoji stabilizační funkci</a:t>
            </a:r>
          </a:p>
          <a:p>
            <a:pPr lvl="1">
              <a:lnSpc>
                <a:spcPct val="120000"/>
              </a:lnSpc>
              <a:buSzPct val="68000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Ani v obdobích kdy je ekonomika na svém potenciálu, nedostačují příjmy výdajům, deficit je zabudovaný přímo ve struktuře VF</a:t>
            </a:r>
          </a:p>
          <a:p>
            <a:pPr lvl="1">
              <a:lnSpc>
                <a:spcPct val="120000"/>
              </a:lnSpc>
              <a:buSzPct val="68000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Příliš vysoký a stále rostoucí podíl mandatorních výdajů</a:t>
            </a:r>
          </a:p>
          <a:p>
            <a:pPr marL="228600" lvl="1">
              <a:lnSpc>
                <a:spcPct val="120000"/>
              </a:lnSpc>
              <a:spcBef>
                <a:spcPts val="1000"/>
              </a:spcBef>
              <a:buSzPct val="68000"/>
            </a:pPr>
            <a:r>
              <a:rPr lang="cs-CZ" sz="3500" b="1" dirty="0">
                <a:latin typeface="Arial" panose="020B0604020202020204" pitchFamily="34" charset="0"/>
                <a:cs typeface="Arial" panose="020B0604020202020204" pitchFamily="34" charset="0"/>
              </a:rPr>
              <a:t>Doporučení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Nevyčerpávat v dobrých časech veškerý prostor daný nadprůměrně dobrým hospodářským výkonem</a:t>
            </a:r>
          </a:p>
          <a:p>
            <a:pPr lvl="1">
              <a:lnSpc>
                <a:spcPct val="120000"/>
              </a:lnSpc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nížit veřejné výdaje tak, aby byly dlouhodobě udržitelné</a:t>
            </a:r>
          </a:p>
          <a:p>
            <a:pPr marL="228600" lvl="1">
              <a:lnSpc>
                <a:spcPct val="120000"/>
              </a:lnSpc>
              <a:spcBef>
                <a:spcPts val="1000"/>
              </a:spcBef>
              <a:buSzPct val="68000"/>
            </a:pPr>
            <a:r>
              <a:rPr lang="cs-CZ" sz="3500" b="1" dirty="0">
                <a:latin typeface="Arial" panose="020B0604020202020204" pitchFamily="34" charset="0"/>
                <a:cs typeface="Arial" panose="020B0604020202020204" pitchFamily="34" charset="0"/>
              </a:rPr>
              <a:t>Varování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Plné využití výdajových rámců v dobrých časech vede k nežádoucí fiskální expanzi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případě nečekaného zhoršení hospodářského výkonu nebude prostor pro aktivní fiskální politiku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cs-CZ" sz="3900" b="1" dirty="0">
                <a:latin typeface="Arial" panose="020B0604020202020204" pitchFamily="34" charset="0"/>
                <a:cs typeface="Arial" panose="020B0604020202020204" pitchFamily="34" charset="0"/>
              </a:rPr>
              <a:t>Pandemie COVID-19 plně potvrdila veškeré obavy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95ED844-4A57-4B33-BADB-30B9E216E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3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B3168E0-DDE7-4A94-BA67-48FEF9510E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9898" y="6273788"/>
            <a:ext cx="293902" cy="16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241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9660B-8A9B-4871-89A1-3D8B2FD9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634" y="305983"/>
            <a:ext cx="11227079" cy="722222"/>
          </a:xfrm>
        </p:spPr>
        <p:txBody>
          <a:bodyPr>
            <a:no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Dopady dvojí novelizace Zákona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6BCA9C-9CF5-4A03-881B-92B3C9EAB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8363" y="6356350"/>
            <a:ext cx="325437" cy="365125"/>
          </a:xfrm>
        </p:spPr>
        <p:txBody>
          <a:bodyPr/>
          <a:lstStyle/>
          <a:p>
            <a:pPr algn="ctr"/>
            <a:fld id="{DF90C7CD-F407-429B-A159-7E74BB594E91}" type="slidenum">
              <a:rPr lang="cs-CZ" sz="9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4</a:t>
            </a:fld>
            <a:endParaRPr 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2C783312-A6E5-493E-9413-D471AC1FB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648" y="3977217"/>
            <a:ext cx="11600704" cy="27432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. novela Zákona o pravidlech rozpočtové odpovědnosti</a:t>
            </a:r>
          </a:p>
          <a:p>
            <a:pPr lvl="1" algn="just">
              <a:lnSpc>
                <a:spcPct val="120000"/>
              </a:lnSpc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Duben 2020 – rozvolnění fiskálních pravidel pro roky 2021-2027</a:t>
            </a:r>
          </a:p>
          <a:p>
            <a:pPr lvl="1" algn="just">
              <a:lnSpc>
                <a:spcPct val="120000"/>
              </a:lnSpc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Limit strukturálního salda ve výši -1 % zvýšen na -4 % v roce 2021, následně by saldo mělo být snižováno tempem 0,5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p.b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. ročně</a:t>
            </a:r>
          </a:p>
          <a:p>
            <a:pPr algn="just">
              <a:lnSpc>
                <a:spcPct val="120000"/>
              </a:lnSpc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2. novela Zákona o pravidlech rozpočtové odpovědnosti</a:t>
            </a:r>
          </a:p>
          <a:p>
            <a:pPr lvl="1" algn="just">
              <a:lnSpc>
                <a:spcPct val="120000"/>
              </a:lnSpc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Prosinec 2020 – „vypnutí“ pravidla strukturálního deficitu pro rok 2021</a:t>
            </a:r>
          </a:p>
          <a:p>
            <a:pPr lvl="1" algn="just">
              <a:lnSpc>
                <a:spcPct val="120000"/>
              </a:lnSpc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Dosažení strukturálního pravidla v roce 2031</a:t>
            </a:r>
          </a:p>
          <a:p>
            <a:pPr algn="just">
              <a:lnSpc>
                <a:spcPct val="120000"/>
              </a:lnSpc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 návaznosti lze odhadovat i projekci dluhu</a:t>
            </a:r>
          </a:p>
          <a:p>
            <a:pPr algn="just">
              <a:lnSpc>
                <a:spcPct val="120000"/>
              </a:lnSpc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Paradoxně může růst zadlužení (v % HDP) zpomalit nad očekávání rostoucí inflace</a:t>
            </a:r>
          </a:p>
          <a:p>
            <a:pPr algn="just">
              <a:lnSpc>
                <a:spcPct val="120000"/>
              </a:lnSpc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20000"/>
              </a:lnSpc>
            </a:pPr>
            <a:endParaRPr 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2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symbol pro zápatí 3">
            <a:extLst>
              <a:ext uri="{FF2B5EF4-FFF2-40B4-BE49-F238E27FC236}">
                <a16:creationId xmlns:a16="http://schemas.microsoft.com/office/drawing/2014/main" id="{9B1A6CB2-7744-49EE-BD31-E23E4F837928}"/>
              </a:ext>
            </a:extLst>
          </p:cNvPr>
          <p:cNvSpPr txBox="1">
            <a:spLocks/>
          </p:cNvSpPr>
          <p:nvPr/>
        </p:nvSpPr>
        <p:spPr>
          <a:xfrm>
            <a:off x="546979" y="3718508"/>
            <a:ext cx="1765897" cy="2587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900" dirty="0">
                <a:latin typeface="Arial" panose="020B0604020202020204" pitchFamily="34" charset="0"/>
                <a:cs typeface="Arial" panose="020B0604020202020204" pitchFamily="34" charset="0"/>
              </a:rPr>
              <a:t>Zdroj :MF, výpočet ÚNRR</a:t>
            </a:r>
          </a:p>
        </p:txBody>
      </p:sp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CA2E059F-AC70-4E1B-8F39-A0BFC5D102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0653396"/>
              </p:ext>
            </p:extLst>
          </p:nvPr>
        </p:nvGraphicFramePr>
        <p:xfrm>
          <a:off x="469830" y="1028205"/>
          <a:ext cx="5334000" cy="2689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 12">
            <a:extLst>
              <a:ext uri="{FF2B5EF4-FFF2-40B4-BE49-F238E27FC236}">
                <a16:creationId xmlns:a16="http://schemas.microsoft.com/office/drawing/2014/main" id="{11E56CEE-0FE6-40B4-8B1F-86B023581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3182771"/>
              </p:ext>
            </p:extLst>
          </p:nvPr>
        </p:nvGraphicFramePr>
        <p:xfrm>
          <a:off x="6240688" y="1039438"/>
          <a:ext cx="5818506" cy="2743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Obrázek 8">
            <a:extLst>
              <a:ext uri="{FF2B5EF4-FFF2-40B4-BE49-F238E27FC236}">
                <a16:creationId xmlns:a16="http://schemas.microsoft.com/office/drawing/2014/main" id="{01E3EA6C-E21B-4D2C-B584-A026C4898D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9898" y="6273788"/>
            <a:ext cx="293902" cy="165123"/>
          </a:xfrm>
          <a:prstGeom prst="rect">
            <a:avLst/>
          </a:prstGeom>
        </p:spPr>
      </p:pic>
      <p:sp>
        <p:nvSpPr>
          <p:cNvPr id="12" name="Zástupný symbol pro zápatí 3">
            <a:extLst>
              <a:ext uri="{FF2B5EF4-FFF2-40B4-BE49-F238E27FC236}">
                <a16:creationId xmlns:a16="http://schemas.microsoft.com/office/drawing/2014/main" id="{063824CC-7E03-4E09-9AC0-BCC89F9A54C3}"/>
              </a:ext>
            </a:extLst>
          </p:cNvPr>
          <p:cNvSpPr txBox="1">
            <a:spLocks/>
          </p:cNvSpPr>
          <p:nvPr/>
        </p:nvSpPr>
        <p:spPr>
          <a:xfrm>
            <a:off x="6282312" y="3717450"/>
            <a:ext cx="1765897" cy="2587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900" dirty="0">
                <a:latin typeface="Arial" panose="020B0604020202020204" pitchFamily="34" charset="0"/>
                <a:cs typeface="Arial" panose="020B0604020202020204" pitchFamily="34" charset="0"/>
              </a:rPr>
              <a:t>Zdroj :MF, výpočet ÚNRR</a:t>
            </a:r>
          </a:p>
        </p:txBody>
      </p:sp>
    </p:spTree>
    <p:extLst>
      <p:ext uri="{BB962C8B-B14F-4D97-AF65-F5344CB8AC3E}">
        <p14:creationId xmlns:p14="http://schemas.microsoft.com/office/powerpoint/2010/main" val="2761526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995AF3-6362-4C2E-9AED-606BE558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481" y="323180"/>
            <a:ext cx="11247268" cy="1325563"/>
          </a:xfrm>
        </p:spPr>
        <p:txBody>
          <a:bodyPr>
            <a:normAutofit fontScale="90000"/>
          </a:bodyPr>
          <a:lstStyle/>
          <a:p>
            <a:r>
              <a:rPr lang="cs-CZ" alt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Dluh sektoru vládních institucí EU-27: 2019 versus 2024</a:t>
            </a:r>
            <a:b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0E2EF03-00E3-412D-B03D-8EB326877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9193" y="4331825"/>
            <a:ext cx="10618813" cy="2460193"/>
          </a:xfrm>
        </p:spPr>
        <p:txBody>
          <a:bodyPr>
            <a:normAutofit fontScale="25000" lnSpcReduction="20000"/>
          </a:bodyPr>
          <a:lstStyle/>
          <a:p>
            <a:pPr marL="360000">
              <a:lnSpc>
                <a:spcPct val="120000"/>
              </a:lnSpc>
            </a:pPr>
            <a:r>
              <a:rPr lang="cs-CZ" sz="5500" dirty="0">
                <a:latin typeface="Arial" panose="020B0604020202020204" pitchFamily="34" charset="0"/>
                <a:cs typeface="Arial" panose="020B0604020202020204" pitchFamily="34" charset="0"/>
              </a:rPr>
              <a:t>Země s robustní proticyklickou strukturou veřejných financí jsou schopné mít kontrolu nad výší zadlužení </a:t>
            </a:r>
          </a:p>
          <a:p>
            <a:pPr marL="360000">
              <a:lnSpc>
                <a:spcPct val="120000"/>
              </a:lnSpc>
            </a:pPr>
            <a:r>
              <a:rPr lang="cs-CZ" sz="5500" dirty="0">
                <a:latin typeface="Arial" panose="020B0604020202020204" pitchFamily="34" charset="0"/>
                <a:cs typeface="Arial" panose="020B0604020202020204" pitchFamily="34" charset="0"/>
              </a:rPr>
              <a:t>Země se strukturálními problémy se po krizích nevrací na předkrizovou úroveň a v každé příští krizi dále zvyšují svůj dluh</a:t>
            </a:r>
          </a:p>
          <a:p>
            <a:pPr marL="360000">
              <a:lnSpc>
                <a:spcPct val="120000"/>
              </a:lnSpc>
            </a:pPr>
            <a:r>
              <a:rPr lang="cs-CZ" sz="5500" dirty="0">
                <a:latin typeface="Arial" panose="020B0604020202020204" pitchFamily="34" charset="0"/>
                <a:cs typeface="Arial" panose="020B0604020202020204" pitchFamily="34" charset="0"/>
              </a:rPr>
              <a:t>ČR se ze 4. příčky (2019) během příštích 5 let přiřadí mezi středně vysoce zadlužené země EU</a:t>
            </a:r>
          </a:p>
          <a:p>
            <a:pPr marL="360000">
              <a:lnSpc>
                <a:spcPct val="120000"/>
              </a:lnSpc>
            </a:pPr>
            <a:r>
              <a:rPr lang="cs-CZ" sz="5500" dirty="0">
                <a:latin typeface="Arial" panose="020B0604020202020204" pitchFamily="34" charset="0"/>
                <a:cs typeface="Arial" panose="020B0604020202020204" pitchFamily="34" charset="0"/>
              </a:rPr>
              <a:t>Fiskální pravidla jsou dobrý nástroj v případě pevného ukotvení – v ČR byla rozmělněna při první příležitosti</a:t>
            </a:r>
          </a:p>
          <a:p>
            <a:pPr marL="360000">
              <a:lnSpc>
                <a:spcPct val="120000"/>
              </a:lnSpc>
            </a:pP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Bagatelizace problému pro malou otevřenou ekonomiku s krátkou historií dlužníka na finančních trzích je riziková</a:t>
            </a:r>
          </a:p>
          <a:p>
            <a:pPr marL="360000" lvl="1">
              <a:lnSpc>
                <a:spcPct val="120000"/>
              </a:lnSpc>
              <a:spcBef>
                <a:spcPts val="1000"/>
              </a:spcBef>
            </a:pP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Odvolávání se na budoucí vládu, která bude řešit konsolidaci –– nedává smysl (pak by nemohly existovat žádné strategie přesahující volební období)</a:t>
            </a:r>
          </a:p>
          <a:p>
            <a:pPr marL="360000">
              <a:lnSpc>
                <a:spcPct val="120000"/>
              </a:lnSpc>
            </a:pPr>
            <a:endParaRPr lang="cs-CZ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>
              <a:lnSpc>
                <a:spcPct val="120000"/>
              </a:lnSpc>
            </a:pPr>
            <a:endParaRPr lang="cs-CZ" sz="5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950F1A0-7869-4655-ACB0-35B537BA0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5</a:t>
            </a:fld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8848C17-1184-4302-B2C3-E21FC10E333F}"/>
              </a:ext>
            </a:extLst>
          </p:cNvPr>
          <p:cNvSpPr txBox="1"/>
          <p:nvPr/>
        </p:nvSpPr>
        <p:spPr>
          <a:xfrm>
            <a:off x="933994" y="3848624"/>
            <a:ext cx="889798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Zdroj: Vlastní zpracování, Konvergenční programy, </a:t>
            </a:r>
            <a:r>
              <a:rPr lang="cs-CZ" sz="9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cs-CZ" sz="9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2021 </a:t>
            </a:r>
            <a:r>
              <a:rPr lang="cs-CZ" sz="900" u="sng" dirty="0" err="1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European</a:t>
            </a:r>
            <a:r>
              <a:rPr lang="cs-CZ" sz="9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900" u="sng" dirty="0" err="1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Semester</a:t>
            </a:r>
            <a:r>
              <a:rPr lang="cs-CZ" sz="9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National Reform </a:t>
            </a:r>
            <a:r>
              <a:rPr lang="cs-CZ" sz="900" u="sng" dirty="0" err="1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Programmes</a:t>
            </a:r>
            <a:r>
              <a:rPr lang="cs-CZ" sz="9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and Stability/</a:t>
            </a:r>
            <a:r>
              <a:rPr lang="cs-CZ" sz="900" u="sng" dirty="0" err="1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Convergence</a:t>
            </a:r>
            <a:r>
              <a:rPr lang="cs-CZ" sz="9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900" u="sng" dirty="0" err="1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Programmes</a:t>
            </a:r>
            <a:r>
              <a:rPr lang="cs-CZ" sz="9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| </a:t>
            </a:r>
            <a:r>
              <a:rPr lang="cs-CZ" sz="900" u="sng" dirty="0" err="1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European</a:t>
            </a:r>
            <a:r>
              <a:rPr lang="cs-CZ" sz="9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900" u="sng" dirty="0" err="1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Commission</a:t>
            </a:r>
            <a:r>
              <a:rPr lang="cs-CZ" sz="900" u="sng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(europa.eu)</a:t>
            </a:r>
            <a:r>
              <a:rPr lang="cs-CZ" sz="9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GB" sz="900" dirty="0">
              <a:solidFill>
                <a:schemeClr val="bg2">
                  <a:lumMod val="5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cs-CZ" sz="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cs-CZ" sz="8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8AE1BCB-79B1-460B-8906-0BCCD48664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895" y="6241768"/>
            <a:ext cx="293902" cy="165123"/>
          </a:xfrm>
          <a:prstGeom prst="rect">
            <a:avLst/>
          </a:prstGeom>
        </p:spPr>
      </p:pic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EA9BCD99-74D8-41AA-9E4E-F44D159CDF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2707089"/>
              </p:ext>
            </p:extLst>
          </p:nvPr>
        </p:nvGraphicFramePr>
        <p:xfrm>
          <a:off x="933994" y="1060016"/>
          <a:ext cx="9665013" cy="2805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39738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995AF3-6362-4C2E-9AED-606BE558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481" y="323180"/>
            <a:ext cx="11247268" cy="1325563"/>
          </a:xfrm>
        </p:spPr>
        <p:txBody>
          <a:bodyPr>
            <a:normAutofit/>
          </a:bodyPr>
          <a:lstStyle/>
          <a:p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Obce: poměr dluhů k příjmům (%)</a:t>
            </a:r>
            <a:b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2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0E2EF03-00E3-412D-B03D-8EB326877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8036" y="3896157"/>
            <a:ext cx="10618813" cy="2460193"/>
          </a:xfrm>
        </p:spPr>
        <p:txBody>
          <a:bodyPr>
            <a:normAutofit fontScale="25000" lnSpcReduction="20000"/>
          </a:bodyPr>
          <a:lstStyle/>
          <a:p>
            <a:pPr marL="360000">
              <a:lnSpc>
                <a:spcPct val="120000"/>
              </a:lnSpc>
            </a:pPr>
            <a:r>
              <a:rPr lang="cs-CZ" sz="6400" dirty="0" err="1">
                <a:latin typeface="Arial" panose="020B0604020202020204" pitchFamily="34" charset="0"/>
                <a:cs typeface="Arial" panose="020B0604020202020204" pitchFamily="34" charset="0"/>
              </a:rPr>
              <a:t>Subsektor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 místních vládních institucí vykazoval v posledních pěti letech rozpočtové přebytky a každoročně tak přispíval k lepším výsledkům hospodaření celého sektoru veřejných institucí</a:t>
            </a:r>
          </a:p>
          <a:p>
            <a:pPr marL="360000">
              <a:lnSpc>
                <a:spcPct val="120000"/>
              </a:lnSpc>
            </a:pP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V roce 2020 dosáhly celkové příjmy tohoto </a:t>
            </a:r>
            <a:r>
              <a:rPr lang="cs-CZ" sz="6400" dirty="0" err="1">
                <a:latin typeface="Arial" panose="020B0604020202020204" pitchFamily="34" charset="0"/>
                <a:cs typeface="Arial" panose="020B0604020202020204" pitchFamily="34" charset="0"/>
              </a:rPr>
              <a:t>subsektoru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 752,1 mld. Kč a ve srovnání s předchozím rokem vzrostly o 34,5 mld. Kč. Příjmy </a:t>
            </a:r>
            <a:r>
              <a:rPr lang="cs-CZ" sz="6400" dirty="0" err="1">
                <a:latin typeface="Arial" panose="020B0604020202020204" pitchFamily="34" charset="0"/>
                <a:cs typeface="Arial" panose="020B0604020202020204" pitchFamily="34" charset="0"/>
              </a:rPr>
              <a:t>subsektoru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 místních vládních institucí tvořily 32,2 % celkových příjmů sektoru veřejných institucí</a:t>
            </a:r>
          </a:p>
          <a:p>
            <a:pPr marL="360000">
              <a:lnSpc>
                <a:spcPct val="120000"/>
              </a:lnSpc>
            </a:pP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Výdaje dosahovaly 27,5 % z celkových výdajů sektoru veřejných institucí</a:t>
            </a:r>
          </a:p>
          <a:p>
            <a:pPr marL="360000">
              <a:lnSpc>
                <a:spcPct val="120000"/>
              </a:lnSpc>
            </a:pP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Přebytek </a:t>
            </a:r>
            <a:r>
              <a:rPr lang="cs-CZ" sz="6400" dirty="0" err="1">
                <a:latin typeface="Arial" panose="020B0604020202020204" pitchFamily="34" charset="0"/>
                <a:cs typeface="Arial" panose="020B0604020202020204" pitchFamily="34" charset="0"/>
              </a:rPr>
              <a:t>subsektoru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 místních vládních institucí v roce 2020 meziročně poklesl o 23,1 mld. Kč na úroveň 14,5 mld. Kč a dosáhl výše 0,3 % HDP. </a:t>
            </a:r>
          </a:p>
          <a:p>
            <a:pPr marL="360000">
              <a:lnSpc>
                <a:spcPct val="120000"/>
              </a:lnSpc>
            </a:pP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I bez kompenzačního příspěvku 13,4 mld. Kč by obce v roce 2020 hospodařily vyrovnaně </a:t>
            </a:r>
          </a:p>
          <a:p>
            <a:pPr marL="360000">
              <a:lnSpc>
                <a:spcPct val="120000"/>
              </a:lnSpc>
            </a:pPr>
            <a:endParaRPr lang="cs-CZ" sz="5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950F1A0-7869-4655-ACB0-35B537BA0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6</a:t>
            </a:fld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8848C17-1184-4302-B2C3-E21FC10E333F}"/>
              </a:ext>
            </a:extLst>
          </p:cNvPr>
          <p:cNvSpPr txBox="1"/>
          <p:nvPr/>
        </p:nvSpPr>
        <p:spPr>
          <a:xfrm>
            <a:off x="588036" y="3621988"/>
            <a:ext cx="894370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Zdroj: NRR</a:t>
            </a:r>
            <a:endParaRPr lang="en-GB" sz="900" dirty="0">
              <a:solidFill>
                <a:schemeClr val="bg2">
                  <a:lumMod val="5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cs-CZ" sz="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cs-CZ" sz="8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8AE1BCB-79B1-460B-8906-0BCCD48664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9898" y="6253309"/>
            <a:ext cx="293902" cy="165123"/>
          </a:xfrm>
          <a:prstGeom prst="rect">
            <a:avLst/>
          </a:prstGeom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6900D883-5639-4708-891D-B35818EB36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792883"/>
              </p:ext>
            </p:extLst>
          </p:nvPr>
        </p:nvGraphicFramePr>
        <p:xfrm>
          <a:off x="588036" y="1282715"/>
          <a:ext cx="10360742" cy="2236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1158">
                  <a:extLst>
                    <a:ext uri="{9D8B030D-6E8A-4147-A177-3AD203B41FA5}">
                      <a16:colId xmlns:a16="http://schemas.microsoft.com/office/drawing/2014/main" val="2598960990"/>
                    </a:ext>
                  </a:extLst>
                </a:gridCol>
                <a:gridCol w="939152">
                  <a:extLst>
                    <a:ext uri="{9D8B030D-6E8A-4147-A177-3AD203B41FA5}">
                      <a16:colId xmlns:a16="http://schemas.microsoft.com/office/drawing/2014/main" val="968664425"/>
                    </a:ext>
                  </a:extLst>
                </a:gridCol>
                <a:gridCol w="943160">
                  <a:extLst>
                    <a:ext uri="{9D8B030D-6E8A-4147-A177-3AD203B41FA5}">
                      <a16:colId xmlns:a16="http://schemas.microsoft.com/office/drawing/2014/main" val="1593709225"/>
                    </a:ext>
                  </a:extLst>
                </a:gridCol>
                <a:gridCol w="941158">
                  <a:extLst>
                    <a:ext uri="{9D8B030D-6E8A-4147-A177-3AD203B41FA5}">
                      <a16:colId xmlns:a16="http://schemas.microsoft.com/office/drawing/2014/main" val="1763155829"/>
                    </a:ext>
                  </a:extLst>
                </a:gridCol>
                <a:gridCol w="943160">
                  <a:extLst>
                    <a:ext uri="{9D8B030D-6E8A-4147-A177-3AD203B41FA5}">
                      <a16:colId xmlns:a16="http://schemas.microsoft.com/office/drawing/2014/main" val="3494133734"/>
                    </a:ext>
                  </a:extLst>
                </a:gridCol>
                <a:gridCol w="941158">
                  <a:extLst>
                    <a:ext uri="{9D8B030D-6E8A-4147-A177-3AD203B41FA5}">
                      <a16:colId xmlns:a16="http://schemas.microsoft.com/office/drawing/2014/main" val="386504068"/>
                    </a:ext>
                  </a:extLst>
                </a:gridCol>
                <a:gridCol w="943160">
                  <a:extLst>
                    <a:ext uri="{9D8B030D-6E8A-4147-A177-3AD203B41FA5}">
                      <a16:colId xmlns:a16="http://schemas.microsoft.com/office/drawing/2014/main" val="1450591618"/>
                    </a:ext>
                  </a:extLst>
                </a:gridCol>
                <a:gridCol w="941158">
                  <a:extLst>
                    <a:ext uri="{9D8B030D-6E8A-4147-A177-3AD203B41FA5}">
                      <a16:colId xmlns:a16="http://schemas.microsoft.com/office/drawing/2014/main" val="4077043313"/>
                    </a:ext>
                  </a:extLst>
                </a:gridCol>
                <a:gridCol w="943160">
                  <a:extLst>
                    <a:ext uri="{9D8B030D-6E8A-4147-A177-3AD203B41FA5}">
                      <a16:colId xmlns:a16="http://schemas.microsoft.com/office/drawing/2014/main" val="807684905"/>
                    </a:ext>
                  </a:extLst>
                </a:gridCol>
                <a:gridCol w="941158">
                  <a:extLst>
                    <a:ext uri="{9D8B030D-6E8A-4147-A177-3AD203B41FA5}">
                      <a16:colId xmlns:a16="http://schemas.microsoft.com/office/drawing/2014/main" val="2389575632"/>
                    </a:ext>
                  </a:extLst>
                </a:gridCol>
                <a:gridCol w="943160">
                  <a:extLst>
                    <a:ext uri="{9D8B030D-6E8A-4147-A177-3AD203B41FA5}">
                      <a16:colId xmlns:a16="http://schemas.microsoft.com/office/drawing/2014/main" val="2958305893"/>
                    </a:ext>
                  </a:extLst>
                </a:gridCol>
              </a:tblGrid>
              <a:tr h="4824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cs-CZ" sz="1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cs-CZ" sz="1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cs-CZ" sz="1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cs-CZ" sz="1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cs-CZ" sz="1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26666"/>
                  </a:ext>
                </a:extLst>
              </a:tr>
              <a:tr h="306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mld. Kč.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HDP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mld. Kč.</a:t>
                      </a:r>
                      <a:endParaRPr lang="cs-CZ" sz="1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HDP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mld. Kč.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HDP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mld. Kč.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HDP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mld. Kč.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HDP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984997"/>
                  </a:ext>
                </a:extLst>
              </a:tr>
              <a:tr h="4824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Příjmy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543,9</a:t>
                      </a:r>
                      <a:endParaRPr lang="cs-CZ" sz="1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11,3</a:t>
                      </a:r>
                      <a:endParaRPr lang="cs-CZ" sz="1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589,9</a:t>
                      </a:r>
                      <a:endParaRPr lang="cs-CZ" sz="1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11,5</a:t>
                      </a:r>
                      <a:endParaRPr lang="cs-CZ" sz="1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659,1</a:t>
                      </a:r>
                      <a:endParaRPr lang="cs-CZ" sz="1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12,2</a:t>
                      </a:r>
                      <a:endParaRPr lang="cs-CZ" sz="1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717,6</a:t>
                      </a:r>
                      <a:endParaRPr lang="cs-CZ" sz="1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752,1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13,3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3394359"/>
                  </a:ext>
                </a:extLst>
              </a:tr>
              <a:tr h="4824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Výdaje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494,2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10,3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548,0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10,7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635,5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11,7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680,0</a:t>
                      </a:r>
                      <a:endParaRPr lang="cs-CZ" sz="1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11,8</a:t>
                      </a:r>
                      <a:endParaRPr lang="cs-CZ" sz="1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737,6</a:t>
                      </a:r>
                      <a:endParaRPr lang="cs-CZ" sz="1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13,0</a:t>
                      </a:r>
                      <a:endParaRPr lang="cs-CZ" sz="1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9701353"/>
                  </a:ext>
                </a:extLst>
              </a:tr>
              <a:tr h="4824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Saldo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49,7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41,9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23,6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37,6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cs-CZ" sz="1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14,5</a:t>
                      </a:r>
                      <a:endParaRPr lang="cs-CZ" sz="1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cs-CZ" sz="1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063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1546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995AF3-6362-4C2E-9AED-606BE558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481" y="323180"/>
            <a:ext cx="11247268" cy="1325563"/>
          </a:xfrm>
        </p:spPr>
        <p:txBody>
          <a:bodyPr>
            <a:normAutofit/>
          </a:bodyPr>
          <a:lstStyle/>
          <a:p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Rozdělení obcí dle výše zadluženosti, 2019 a 2020</a:t>
            </a:r>
            <a:b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2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0E2EF03-00E3-412D-B03D-8EB326877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0482" y="4058194"/>
            <a:ext cx="10807524" cy="2418294"/>
          </a:xfrm>
        </p:spPr>
        <p:txBody>
          <a:bodyPr>
            <a:normAutofit fontScale="92500" lnSpcReduction="10000"/>
          </a:bodyPr>
          <a:lstStyle/>
          <a:p>
            <a:pPr marL="360000">
              <a:lnSpc>
                <a:spcPct val="120000"/>
              </a:lnSpc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 celkového počtu 6254 obcí překročilo dluhový limit méně než 10 % obcí </a:t>
            </a:r>
          </a:p>
          <a:p>
            <a:pPr marL="817200" lvl="1">
              <a:lnSpc>
                <a:spcPct val="120000"/>
              </a:lnSpc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2019: 549</a:t>
            </a:r>
          </a:p>
          <a:p>
            <a:pPr marL="817200" lvl="1">
              <a:lnSpc>
                <a:spcPct val="120000"/>
              </a:lnSpc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2020: 575 </a:t>
            </a:r>
          </a:p>
          <a:p>
            <a:pPr marL="360000">
              <a:lnSpc>
                <a:spcPct val="120000"/>
              </a:lnSpc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Podle Zákona č. 23/2017 Sb., o pravidlech rozpočtové odpovědnosti při dosažení výše dluhové brzdy (55% HDP) celkového veřejného zadlužení musí ÚSC schválit rozpočet na příští rok jako vyrovnaný nebo přebytkový</a:t>
            </a:r>
          </a:p>
          <a:p>
            <a:pPr marL="360000">
              <a:lnSpc>
                <a:spcPct val="120000"/>
              </a:lnSpc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950F1A0-7869-4655-ACB0-35B537BA0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7</a:t>
            </a:fld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8848C17-1184-4302-B2C3-E21FC10E333F}"/>
              </a:ext>
            </a:extLst>
          </p:cNvPr>
          <p:cNvSpPr txBox="1"/>
          <p:nvPr/>
        </p:nvSpPr>
        <p:spPr>
          <a:xfrm>
            <a:off x="933995" y="3782489"/>
            <a:ext cx="889798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Zdroj: NRR</a:t>
            </a:r>
            <a:endParaRPr lang="en-GB" sz="900" dirty="0">
              <a:solidFill>
                <a:schemeClr val="bg2">
                  <a:lumMod val="5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cs-CZ" sz="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cs-CZ" sz="8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8AE1BCB-79B1-460B-8906-0BCCD48664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896" y="6273788"/>
            <a:ext cx="293902" cy="165123"/>
          </a:xfrm>
          <a:prstGeom prst="rect">
            <a:avLst/>
          </a:prstGeom>
        </p:spPr>
      </p:pic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BD424C94-4D04-436F-B167-B0FADCB3A5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2839326"/>
              </p:ext>
            </p:extLst>
          </p:nvPr>
        </p:nvGraphicFramePr>
        <p:xfrm>
          <a:off x="714103" y="1210491"/>
          <a:ext cx="9544593" cy="2571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5786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995AF3-6362-4C2E-9AED-606BE558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136526"/>
            <a:ext cx="11904617" cy="1073966"/>
          </a:xfrm>
        </p:spPr>
        <p:txBody>
          <a:bodyPr>
            <a:normAutofit fontScale="90000"/>
          </a:bodyPr>
          <a:lstStyle/>
          <a:p>
            <a:r>
              <a:rPr lang="cs-CZ" alt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Obce: výše dluhu a podíl dluhu na celkovém veřejném dluhu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0E2EF03-00E3-412D-B03D-8EB326877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1520" y="4573447"/>
            <a:ext cx="10526485" cy="1903041"/>
          </a:xfrm>
        </p:spPr>
        <p:txBody>
          <a:bodyPr>
            <a:normAutofit/>
          </a:bodyPr>
          <a:lstStyle/>
          <a:p>
            <a:pPr marL="360000">
              <a:lnSpc>
                <a:spcPct val="12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Zadluženost obcí se oproti roku 2016 snížila</a:t>
            </a:r>
          </a:p>
          <a:p>
            <a:pPr marL="360000">
              <a:lnSpc>
                <a:spcPct val="12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Podíl obcí na veřejném dluhu se snížil z 5,1 % na 4 %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950F1A0-7869-4655-ACB0-35B537BA0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8</a:t>
            </a:fld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8848C17-1184-4302-B2C3-E21FC10E333F}"/>
              </a:ext>
            </a:extLst>
          </p:cNvPr>
          <p:cNvSpPr txBox="1"/>
          <p:nvPr/>
        </p:nvSpPr>
        <p:spPr>
          <a:xfrm>
            <a:off x="933995" y="3871953"/>
            <a:ext cx="889798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Zdroj: NRR</a:t>
            </a:r>
            <a:r>
              <a:rPr lang="cs-CZ" sz="900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GB" sz="900" dirty="0">
              <a:solidFill>
                <a:schemeClr val="bg2">
                  <a:lumMod val="5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cs-CZ" sz="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cs-CZ" sz="8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8AE1BCB-79B1-460B-8906-0BCCD48664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9898" y="6273788"/>
            <a:ext cx="293902" cy="165123"/>
          </a:xfrm>
          <a:prstGeom prst="rect">
            <a:avLst/>
          </a:prstGeom>
        </p:spPr>
      </p:pic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6F4EA95B-59D2-41C7-85E2-F79BEDAC32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4448242"/>
              </p:ext>
            </p:extLst>
          </p:nvPr>
        </p:nvGraphicFramePr>
        <p:xfrm>
          <a:off x="933995" y="1124890"/>
          <a:ext cx="8967651" cy="274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5839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4CB38-EB38-4718-809E-1D7053D1A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75" y="365126"/>
            <a:ext cx="10770325" cy="801823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Závěrem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01104C-5E58-4AD3-BD08-38F49D0E7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75" y="1341120"/>
            <a:ext cx="10613571" cy="441173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Základním problémem Česka je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procykličnost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veřejných financí – v dobrých časech byly veškeré dodatečné příjmy přetaveny převážně do mandatorních výdajů, nevytvářely se rezervy</a:t>
            </a:r>
          </a:p>
          <a:p>
            <a:pPr>
              <a:lnSpc>
                <a:spcPct val="12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Fiskální pravidla byla rozmělněna při první příležitosti</a:t>
            </a:r>
          </a:p>
          <a:p>
            <a:pPr>
              <a:lnSpc>
                <a:spcPct val="12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Aktuální rozsah nerovnováhy není řešitelný drobnými zásahy (sektorová daň, atd. - rozměr je řádově odlišný)</a:t>
            </a:r>
          </a:p>
          <a:p>
            <a:pPr>
              <a:lnSpc>
                <a:spcPct val="12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Bagatelizace problému pro malou otevřenou ekonomiku s krátkou historií dlužníka na finančních trzích je vysoce riziková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>
              <a:lnSpc>
                <a:spcPct val="120000"/>
              </a:lnSpc>
              <a:spcBef>
                <a:spcPts val="1000"/>
              </a:spcBef>
            </a:pP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Absence konsolidační vize, chybí jasný plán návratu prostředků DPFO na příjmovou stranu (příslib „dvouletého opatření“)</a:t>
            </a:r>
          </a:p>
          <a:p>
            <a:pPr marL="228600" lvl="1">
              <a:lnSpc>
                <a:spcPct val="120000"/>
              </a:lnSpc>
              <a:spcBef>
                <a:spcPts val="1000"/>
              </a:spcBef>
            </a:pP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Novelizace Zákona o pravidlech rozpočtové odpovědnosti jako vize nastupující vlády?</a:t>
            </a:r>
          </a:p>
          <a:p>
            <a:pPr>
              <a:lnSpc>
                <a:spcPct val="100000"/>
              </a:lnSpc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EDA7104-0DFF-4ED4-A33E-97213CF9C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9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7A03EBF-41A3-4C09-9F12-44EE49844B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9898" y="6292179"/>
            <a:ext cx="293902" cy="16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4826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4F6F96B3635EB47A61541A8B676E701" ma:contentTypeVersion="12" ma:contentTypeDescription="Vytvoří nový dokument" ma:contentTypeScope="" ma:versionID="e7762a68a82f6bfbab7e3ab5e4d8199c">
  <xsd:schema xmlns:xsd="http://www.w3.org/2001/XMLSchema" xmlns:xs="http://www.w3.org/2001/XMLSchema" xmlns:p="http://schemas.microsoft.com/office/2006/metadata/properties" xmlns:ns2="03d09f60-37ca-4bd5-8e74-fea7cc6b8b2a" xmlns:ns3="54c68d60-7d63-4002-8e14-5143441963c5" targetNamespace="http://schemas.microsoft.com/office/2006/metadata/properties" ma:root="true" ma:fieldsID="2e0feb15ec72d502c6475ec23246da18" ns2:_="" ns3:_="">
    <xsd:import namespace="03d09f60-37ca-4bd5-8e74-fea7cc6b8b2a"/>
    <xsd:import namespace="54c68d60-7d63-4002-8e14-5143441963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d09f60-37ca-4bd5-8e74-fea7cc6b8b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68d60-7d63-4002-8e14-5143441963c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0AAB08-1168-41E6-AE4F-36D245DC9C36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3d09f60-37ca-4bd5-8e74-fea7cc6b8b2a"/>
    <ds:schemaRef ds:uri="http://purl.org/dc/terms/"/>
    <ds:schemaRef ds:uri="http://schemas.openxmlformats.org/package/2006/metadata/core-properties"/>
    <ds:schemaRef ds:uri="54c68d60-7d63-4002-8e14-5143441963c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93B0D59-2770-45A8-8602-3754BC3744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E639FE-8EEE-4664-8C53-7171FD7317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d09f60-37ca-4bd5-8e74-fea7cc6b8b2a"/>
    <ds:schemaRef ds:uri="54c68d60-7d63-4002-8e14-5143441963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28323</TotalTime>
  <Words>906</Words>
  <Application>Microsoft Office PowerPoint</Application>
  <PresentationFormat>Širokoúhlá obrazovka</PresentationFormat>
  <Paragraphs>148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Arial Bold</vt:lpstr>
      <vt:lpstr>Calibri</vt:lpstr>
      <vt:lpstr>Calibri Light</vt:lpstr>
      <vt:lpstr>Times New Roman</vt:lpstr>
      <vt:lpstr>Motiv Office</vt:lpstr>
      <vt:lpstr>Prezentace aplikace PowerPoint</vt:lpstr>
      <vt:lpstr>Legislativní zázemí  -  Zákon č. 23/2017 Sb., o pravidlech rozpočtové odpovědnosti</vt:lpstr>
      <vt:lpstr>Zjištění a doporučení NRR 2018-2019</vt:lpstr>
      <vt:lpstr>Dopady dvojí novelizace Zákona</vt:lpstr>
      <vt:lpstr>Dluh sektoru vládních institucí EU-27: 2019 versus 2024 </vt:lpstr>
      <vt:lpstr>Obce: poměr dluhů k příjmům (%) </vt:lpstr>
      <vt:lpstr>Rozdělení obcí dle výše zadluženosti, 2019 a 2020 </vt:lpstr>
      <vt:lpstr>Obce: výše dluhu a podíl dluhu na celkovém veřejném dluhu</vt:lpstr>
      <vt:lpstr>Závěrem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 vlachova</dc:creator>
  <cp:lastModifiedBy>Hricová Jana</cp:lastModifiedBy>
  <cp:revision>317</cp:revision>
  <cp:lastPrinted>2021-11-09T20:35:32Z</cp:lastPrinted>
  <dcterms:created xsi:type="dcterms:W3CDTF">2018-06-25T19:49:09Z</dcterms:created>
  <dcterms:modified xsi:type="dcterms:W3CDTF">2021-11-22T18:57:08Z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0x01010014F6F96B3635EB47A61541A8B676E701</vt:lpwstr>
  </property>
</Properties>
</file>